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9" r:id="rId3"/>
    <p:sldId id="263" r:id="rId4"/>
    <p:sldId id="264" r:id="rId5"/>
    <p:sldId id="262" r:id="rId6"/>
    <p:sldId id="260" r:id="rId7"/>
    <p:sldId id="265" r:id="rId8"/>
    <p:sldId id="26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344"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8D6EA-4C1A-4189-8B53-7C202487B050}" type="datetimeFigureOut">
              <a:rPr lang="en-US" smtClean="0"/>
              <a:t>6/24/2012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C5A6E0-9400-40CB-A264-793357D78128}" type="slidenum">
              <a:rPr lang="en-US" smtClean="0"/>
              <a:t>‹#›</a:t>
            </a:fld>
            <a:endParaRPr lang="en-US" dirty="0"/>
          </a:p>
        </p:txBody>
      </p:sp>
    </p:spTree>
    <p:extLst>
      <p:ext uri="{BB962C8B-B14F-4D97-AF65-F5344CB8AC3E}">
        <p14:creationId xmlns:p14="http://schemas.microsoft.com/office/powerpoint/2010/main" val="3918862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C5A6E0-9400-40CB-A264-793357D78128}"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C5A6E0-9400-40CB-A264-793357D78128}" type="slidenum">
              <a:rPr lang="en-US" smtClean="0"/>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AE97D26-D1D1-4D6F-8958-EE9D87DAF060}" type="datetimeFigureOut">
              <a:rPr lang="en-US" smtClean="0"/>
              <a:t>6/24/2012</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BBBA073-5095-4FFF-AB06-AF4EC9C544C7}" type="slidenum">
              <a:rPr lang="en-US" smtClean="0"/>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BBBA073-5095-4FFF-AB06-AF4EC9C544C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BBBA073-5095-4FFF-AB06-AF4EC9C544C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BBBA073-5095-4FFF-AB06-AF4EC9C544C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AE97D26-D1D1-4D6F-8958-EE9D87DAF060}" type="datetimeFigureOut">
              <a:rPr lang="en-US" smtClean="0"/>
              <a:t>6/24/2012</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BBBA073-5095-4FFF-AB06-AF4EC9C544C7}" type="slidenum">
              <a:rPr lang="en-US" smtClean="0"/>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BBBA073-5095-4FFF-AB06-AF4EC9C544C7}" type="slidenum">
              <a:rPr lang="en-US" smtClean="0"/>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BBBA073-5095-4FFF-AB06-AF4EC9C544C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1BBBA073-5095-4FFF-AB06-AF4EC9C544C7}" type="slidenum">
              <a:rPr lang="en-US" smtClean="0"/>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E97D26-D1D1-4D6F-8958-EE9D87DAF060}" type="datetimeFigureOut">
              <a:rPr lang="en-US" smtClean="0"/>
              <a:t>6/24/2012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1BBBA073-5095-4FFF-AB06-AF4EC9C544C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AE97D26-D1D1-4D6F-8958-EE9D87DAF060}" type="datetimeFigureOut">
              <a:rPr lang="en-US" smtClean="0"/>
              <a:t>6/24/2012</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BBBA073-5095-4FFF-AB06-AF4EC9C544C7}" type="slidenum">
              <a:rPr lang="en-US" smtClean="0"/>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AE97D26-D1D1-4D6F-8958-EE9D87DAF060}" type="datetimeFigureOut">
              <a:rPr lang="en-US" smtClean="0"/>
              <a:t>6/24/2012</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BBBA073-5095-4FFF-AB06-AF4EC9C544C7}" type="slidenum">
              <a:rPr lang="en-US" smtClean="0"/>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AE97D26-D1D1-4D6F-8958-EE9D87DAF060}" type="datetimeFigureOut">
              <a:rPr lang="en-US" smtClean="0"/>
              <a:t>6/24/2012</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BBBA073-5095-4FFF-AB06-AF4EC9C544C7}" type="slidenum">
              <a:rPr lang="en-US" smtClean="0"/>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caselaw.lp.findlaw.com/data/constitution/amendment08/01.html"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caselaw.lp.findlaw.com/data/constitution/amendment08/02.html"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a:latin typeface="Arial" pitchFamily="34" charset="0"/>
                <a:cs typeface="Arial" pitchFamily="34" charset="0"/>
              </a:rPr>
              <a:t>Bill of </a:t>
            </a:r>
            <a:r>
              <a:rPr lang="en-US" sz="4000" dirty="0" smtClean="0">
                <a:latin typeface="Arial" pitchFamily="34" charset="0"/>
                <a:cs typeface="Arial" pitchFamily="34" charset="0"/>
              </a:rPr>
              <a:t>Rights: Eighth Amendment</a:t>
            </a:r>
            <a:endParaRPr lang="en-US" sz="4000" dirty="0">
              <a:latin typeface="Arial" pitchFamily="34" charset="0"/>
              <a:cs typeface="Arial" pitchFamily="34" charset="0"/>
            </a:endParaRPr>
          </a:p>
        </p:txBody>
      </p:sp>
      <p:sp>
        <p:nvSpPr>
          <p:cNvPr id="3" name="Subtitle 2"/>
          <p:cNvSpPr>
            <a:spLocks noGrp="1"/>
          </p:cNvSpPr>
          <p:nvPr>
            <p:ph type="subTitle" idx="1"/>
          </p:nvPr>
        </p:nvSpPr>
        <p:spPr>
          <a:xfrm>
            <a:off x="2209800" y="2819400"/>
            <a:ext cx="6560234" cy="1752600"/>
          </a:xfrm>
        </p:spPr>
        <p:txBody>
          <a:bodyPr/>
          <a:lstStyle/>
          <a:p>
            <a:r>
              <a:rPr lang="en-US" dirty="0" smtClean="0">
                <a:latin typeface="Arial" pitchFamily="34" charset="0"/>
                <a:cs typeface="Arial" pitchFamily="34" charset="0"/>
              </a:rPr>
              <a:t>Heather Conley</a:t>
            </a:r>
          </a:p>
          <a:p>
            <a:r>
              <a:rPr lang="en-US" dirty="0" smtClean="0">
                <a:latin typeface="Arial" pitchFamily="34" charset="0"/>
                <a:cs typeface="Arial" pitchFamily="34" charset="0"/>
              </a:rPr>
              <a:t>06/23/2012</a:t>
            </a:r>
          </a:p>
          <a:p>
            <a:r>
              <a:rPr lang="en-US" dirty="0" smtClean="0">
                <a:latin typeface="Arial" pitchFamily="34" charset="0"/>
                <a:cs typeface="Arial" pitchFamily="34" charset="0"/>
              </a:rPr>
              <a:t>GE175: American </a:t>
            </a:r>
            <a:r>
              <a:rPr lang="en-US" sz="4000" dirty="0" smtClean="0">
                <a:latin typeface="Arial" pitchFamily="34" charset="0"/>
                <a:cs typeface="Arial" pitchFamily="34" charset="0"/>
              </a:rPr>
              <a:t>Government</a:t>
            </a:r>
            <a:r>
              <a:rPr lang="en-US" dirty="0" smtClean="0">
                <a:latin typeface="Arial" pitchFamily="34" charset="0"/>
                <a:cs typeface="Arial" pitchFamily="34" charset="0"/>
              </a:rPr>
              <a:t> </a:t>
            </a:r>
          </a:p>
          <a:p>
            <a:endParaRPr lang="en-US" dirty="0" smtClean="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609600"/>
            <a:ext cx="6629400" cy="4401205"/>
          </a:xfrm>
          <a:prstGeom prst="rect">
            <a:avLst/>
          </a:prstGeom>
          <a:noFill/>
        </p:spPr>
        <p:txBody>
          <a:bodyPr wrap="square" rtlCol="0">
            <a:spAutoFit/>
          </a:bodyPr>
          <a:lstStyle/>
          <a:p>
            <a:pPr algn="ctr"/>
            <a:r>
              <a:rPr lang="en-US" sz="4000" dirty="0" smtClean="0">
                <a:latin typeface="Arial" pitchFamily="34" charset="0"/>
                <a:cs typeface="Arial" pitchFamily="34" charset="0"/>
              </a:rPr>
              <a:t>Eighth Amendment</a:t>
            </a:r>
          </a:p>
          <a:p>
            <a:endParaRPr lang="en-US" sz="4000" dirty="0">
              <a:latin typeface="Arial" pitchFamily="34" charset="0"/>
              <a:cs typeface="Arial" pitchFamily="34" charset="0"/>
            </a:endParaRPr>
          </a:p>
          <a:p>
            <a:r>
              <a:rPr lang="en-US" sz="4000" dirty="0" smtClean="0">
                <a:latin typeface="Arial" pitchFamily="34" charset="0"/>
                <a:cs typeface="Arial" pitchFamily="34" charset="0"/>
              </a:rPr>
              <a:t>Excessive bail shall not be required, nor excessive fines imposed, nor cruel and unusual punishments inflicted.</a:t>
            </a:r>
            <a:endParaRPr lang="en-US" sz="4000" dirty="0">
              <a:latin typeface="Arial" pitchFamily="34" charset="0"/>
              <a:cs typeface="Arial" pitchFamily="34" charset="0"/>
            </a:endParaRPr>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Definition of Excessive bail</a:t>
            </a:r>
            <a:endParaRPr lang="en-US" dirty="0"/>
          </a:p>
        </p:txBody>
      </p:sp>
      <p:sp>
        <p:nvSpPr>
          <p:cNvPr id="5" name="TextBox 4"/>
          <p:cNvSpPr txBox="1"/>
          <p:nvPr/>
        </p:nvSpPr>
        <p:spPr>
          <a:xfrm>
            <a:off x="609600" y="2667000"/>
            <a:ext cx="7924800" cy="2739211"/>
          </a:xfrm>
          <a:prstGeom prst="rect">
            <a:avLst/>
          </a:prstGeom>
          <a:noFill/>
        </p:spPr>
        <p:txBody>
          <a:bodyPr wrap="square" rtlCol="0">
            <a:spAutoFit/>
          </a:bodyPr>
          <a:lstStyle/>
          <a:p>
            <a:r>
              <a:rPr lang="en-US" sz="2400" dirty="0" smtClean="0">
                <a:latin typeface="Arial" pitchFamily="34" charset="0"/>
                <a:cs typeface="Arial" pitchFamily="34" charset="0"/>
              </a:rPr>
              <a:t>““Bail is ''excessive'' in violation of the Eighth Amendment when it </a:t>
            </a:r>
            <a:r>
              <a:rPr lang="en-US" sz="2800" dirty="0" smtClean="0">
                <a:latin typeface="Arial" pitchFamily="34" charset="0"/>
                <a:cs typeface="Arial" pitchFamily="34" charset="0"/>
              </a:rPr>
              <a:t>is</a:t>
            </a:r>
            <a:r>
              <a:rPr lang="en-US" sz="2400" dirty="0" smtClean="0">
                <a:latin typeface="Arial" pitchFamily="34" charset="0"/>
                <a:cs typeface="Arial" pitchFamily="34" charset="0"/>
              </a:rPr>
              <a:t> set at a figure higher than an amount reasonably calculated to ensure the asserted governmental interest.25 If the only asserted interest is to guarantee that the accused will stand trial and submit to sentence if found guilty.” </a:t>
            </a:r>
            <a:r>
              <a:rPr lang="en-US" sz="2400" dirty="0" smtClean="0">
                <a:latin typeface="Arial" pitchFamily="34" charset="0"/>
                <a:cs typeface="Arial" pitchFamily="34" charset="0"/>
                <a:hlinkClick r:id="rId2"/>
              </a:rPr>
              <a:t>Findlaw</a:t>
            </a:r>
            <a:endParaRPr lang="en-US" sz="2400" dirty="0" smtClean="0">
              <a:latin typeface="Arial" pitchFamily="34" charset="0"/>
              <a:cs typeface="Arial" pitchFamily="34" charset="0"/>
            </a:endParaRPr>
          </a:p>
          <a:p>
            <a:endParaRPr lang="en-US" sz="2400" dirty="0">
              <a:latin typeface="Arial" pitchFamily="34" charset="0"/>
              <a:cs typeface="Arial" pitchFamily="34" charset="0"/>
            </a:endParaRP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Excessive Fines</a:t>
            </a:r>
            <a:endParaRPr lang="en-US" dirty="0"/>
          </a:p>
        </p:txBody>
      </p:sp>
      <p:sp>
        <p:nvSpPr>
          <p:cNvPr id="3" name="TextBox 2"/>
          <p:cNvSpPr txBox="1"/>
          <p:nvPr/>
        </p:nvSpPr>
        <p:spPr>
          <a:xfrm>
            <a:off x="685800" y="1828800"/>
            <a:ext cx="8077200" cy="4524315"/>
          </a:xfrm>
          <a:prstGeom prst="rect">
            <a:avLst/>
          </a:prstGeom>
          <a:noFill/>
        </p:spPr>
        <p:txBody>
          <a:bodyPr wrap="square" rtlCol="0">
            <a:spAutoFit/>
          </a:bodyPr>
          <a:lstStyle/>
          <a:p>
            <a:r>
              <a:rPr lang="en-US" sz="2400" dirty="0" smtClean="0">
                <a:latin typeface="Arial" pitchFamily="34" charset="0"/>
                <a:cs typeface="Arial" pitchFamily="34" charset="0"/>
              </a:rPr>
              <a:t>“''the word 'fine' was understood to mean a payment to a sovereign as punishment for some offense.'' 33 The Eighth Amendment itself, as were antecedents of the Clause in the Virginia Declaration of Rights and in the English Bill of Rights of 1689, ''clearly was adopted with the particular intent of placing limits on the powers of the new government.'' 34 Therefore, while leaving open the issues of whether the Clause has any applicability to civil penalties or to qui tam actions, the Court determined that ''the Excessive Fines Clause was intended to limit only those fines directly imposed by, and payable to, the government.'‘”</a:t>
            </a:r>
            <a:r>
              <a:rPr lang="en-US" sz="2400" dirty="0" smtClean="0">
                <a:latin typeface="Arial" pitchFamily="34" charset="0"/>
                <a:cs typeface="Arial" pitchFamily="34" charset="0"/>
                <a:hlinkClick r:id="rId2"/>
              </a:rPr>
              <a:t> Findlaw</a:t>
            </a:r>
            <a:endParaRPr lang="en-US" sz="2400" dirty="0">
              <a:latin typeface="Arial" pitchFamily="34" charset="0"/>
              <a:cs typeface="Arial" pitchFamily="34" charset="0"/>
            </a:endParaRPr>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 of </a:t>
            </a:r>
            <a:r>
              <a:rPr lang="en-US" sz="4400" dirty="0" smtClean="0">
                <a:latin typeface="Arial" pitchFamily="34" charset="0"/>
                <a:cs typeface="Arial" pitchFamily="34" charset="0"/>
              </a:rPr>
              <a:t>Cruel</a:t>
            </a:r>
            <a:r>
              <a:rPr lang="en-US" dirty="0" smtClean="0"/>
              <a:t> and Unusual:</a:t>
            </a:r>
            <a:endParaRPr lang="en-US" dirty="0"/>
          </a:p>
        </p:txBody>
      </p:sp>
      <p:sp>
        <p:nvSpPr>
          <p:cNvPr id="3" name="TextBox 2"/>
          <p:cNvSpPr txBox="1"/>
          <p:nvPr/>
        </p:nvSpPr>
        <p:spPr>
          <a:xfrm>
            <a:off x="762000" y="1905000"/>
            <a:ext cx="7620000" cy="3108543"/>
          </a:xfrm>
          <a:prstGeom prst="rect">
            <a:avLst/>
          </a:prstGeom>
          <a:noFill/>
        </p:spPr>
        <p:txBody>
          <a:bodyPr wrap="square" rtlCol="0">
            <a:spAutoFit/>
          </a:bodyPr>
          <a:lstStyle/>
          <a:p>
            <a:r>
              <a:rPr lang="en-US" sz="2800" dirty="0" smtClean="0">
                <a:latin typeface="Arial" pitchFamily="34" charset="0"/>
                <a:cs typeface="Arial" pitchFamily="34" charset="0"/>
              </a:rPr>
              <a:t>Punishment that is:</a:t>
            </a:r>
          </a:p>
          <a:p>
            <a:endParaRPr lang="en-US" sz="2800" dirty="0" smtClean="0">
              <a:latin typeface="Arial" pitchFamily="34" charset="0"/>
              <a:cs typeface="Arial" pitchFamily="34" charset="0"/>
            </a:endParaRPr>
          </a:p>
          <a:p>
            <a:pPr>
              <a:buFont typeface="Arial" pitchFamily="34" charset="0"/>
              <a:buChar char="•"/>
            </a:pPr>
            <a:r>
              <a:rPr lang="en-US" sz="2800" dirty="0" smtClean="0"/>
              <a:t>Degrading </a:t>
            </a:r>
            <a:endParaRPr lang="en-US" sz="2800" dirty="0" smtClean="0">
              <a:latin typeface="Arial" pitchFamily="34" charset="0"/>
              <a:cs typeface="Arial" pitchFamily="34" charset="0"/>
            </a:endParaRPr>
          </a:p>
          <a:p>
            <a:pPr>
              <a:buFont typeface="Arial" pitchFamily="34" charset="0"/>
              <a:buChar char="•"/>
            </a:pPr>
            <a:r>
              <a:rPr lang="en-US" sz="2800" dirty="0" smtClean="0">
                <a:latin typeface="Arial" pitchFamily="34" charset="0"/>
                <a:cs typeface="Arial" pitchFamily="34" charset="0"/>
              </a:rPr>
              <a:t>Without </a:t>
            </a:r>
            <a:r>
              <a:rPr lang="en-US" sz="2400" dirty="0" smtClean="0">
                <a:latin typeface="Arial" pitchFamily="34" charset="0"/>
                <a:cs typeface="Arial" pitchFamily="34" charset="0"/>
              </a:rPr>
              <a:t>cause</a:t>
            </a:r>
          </a:p>
          <a:p>
            <a:pPr>
              <a:buFont typeface="Arial" pitchFamily="34" charset="0"/>
              <a:buChar char="•"/>
            </a:pPr>
            <a:r>
              <a:rPr lang="en-US" sz="2800" dirty="0" smtClean="0"/>
              <a:t>Culturally not accepted</a:t>
            </a:r>
          </a:p>
          <a:p>
            <a:pPr lvl="0">
              <a:buFont typeface="Arial" pitchFamily="34" charset="0"/>
              <a:buChar char="•"/>
            </a:pPr>
            <a:r>
              <a:rPr lang="en-US" sz="2800" dirty="0"/>
              <a:t>U</a:t>
            </a:r>
            <a:r>
              <a:rPr lang="en-US" sz="2800" dirty="0" smtClean="0"/>
              <a:t>nnecessary </a:t>
            </a:r>
            <a:endParaRPr lang="en-US" sz="2800" dirty="0"/>
          </a:p>
          <a:p>
            <a:pPr>
              <a:buFont typeface="Arial" pitchFamily="34" charset="0"/>
              <a:buChar char="•"/>
            </a:pPr>
            <a:endParaRPr lang="en-US" sz="2800" dirty="0" smtClean="0">
              <a:latin typeface="Arial" pitchFamily="34" charset="0"/>
              <a:cs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latin typeface="Arial" pitchFamily="34" charset="0"/>
                <a:cs typeface="Arial" pitchFamily="34" charset="0"/>
              </a:rPr>
              <a:t>Protection for Prisoners Charge with Crime</a:t>
            </a:r>
            <a:endParaRPr lang="en-US" sz="4000" dirty="0">
              <a:latin typeface="Arial" pitchFamily="34" charset="0"/>
              <a:cs typeface="Arial" pitchFamily="34" charset="0"/>
            </a:endParaRPr>
          </a:p>
        </p:txBody>
      </p:sp>
      <p:sp>
        <p:nvSpPr>
          <p:cNvPr id="3" name="TextBox 2"/>
          <p:cNvSpPr txBox="1"/>
          <p:nvPr/>
        </p:nvSpPr>
        <p:spPr>
          <a:xfrm>
            <a:off x="838200" y="1905000"/>
            <a:ext cx="7772400" cy="3539430"/>
          </a:xfrm>
          <a:prstGeom prst="rect">
            <a:avLst/>
          </a:prstGeom>
          <a:noFill/>
        </p:spPr>
        <p:txBody>
          <a:bodyPr wrap="square" rtlCol="0">
            <a:spAutoFit/>
          </a:bodyPr>
          <a:lstStyle/>
          <a:p>
            <a:r>
              <a:rPr lang="en-US" sz="2800" dirty="0" smtClean="0">
                <a:latin typeface="Arial" pitchFamily="34" charset="0"/>
                <a:cs typeface="Arial" pitchFamily="34" charset="0"/>
              </a:rPr>
              <a:t>Promised no unusual or cruel punishments such as:</a:t>
            </a:r>
          </a:p>
          <a:p>
            <a:pPr>
              <a:buFont typeface="Wingdings" pitchFamily="2" charset="2"/>
              <a:buChar char="q"/>
            </a:pPr>
            <a:r>
              <a:rPr lang="en-US" sz="2400" dirty="0" smtClean="0">
                <a:latin typeface="Arial" pitchFamily="34" charset="0"/>
                <a:cs typeface="Arial" pitchFamily="34" charset="0"/>
              </a:rPr>
              <a:t>Electric</a:t>
            </a:r>
            <a:r>
              <a:rPr lang="en-US" sz="2800" dirty="0" smtClean="0">
                <a:latin typeface="Arial" pitchFamily="34" charset="0"/>
                <a:cs typeface="Arial" pitchFamily="34" charset="0"/>
              </a:rPr>
              <a:t> chair</a:t>
            </a:r>
          </a:p>
          <a:p>
            <a:pPr>
              <a:buFont typeface="Wingdings" pitchFamily="2" charset="2"/>
              <a:buChar char="q"/>
            </a:pPr>
            <a:r>
              <a:rPr lang="en-US" sz="2800" dirty="0" smtClean="0">
                <a:latin typeface="Arial" pitchFamily="34" charset="0"/>
                <a:cs typeface="Arial" pitchFamily="34" charset="0"/>
              </a:rPr>
              <a:t>Quartered</a:t>
            </a:r>
          </a:p>
          <a:p>
            <a:pPr>
              <a:buFont typeface="Wingdings" pitchFamily="2" charset="2"/>
              <a:buChar char="q"/>
            </a:pPr>
            <a:r>
              <a:rPr lang="en-US" sz="2800" dirty="0" smtClean="0">
                <a:latin typeface="Arial" pitchFamily="34" charset="0"/>
                <a:cs typeface="Arial" pitchFamily="34" charset="0"/>
              </a:rPr>
              <a:t>Open fire</a:t>
            </a:r>
          </a:p>
          <a:p>
            <a:pPr>
              <a:buFont typeface="Wingdings" pitchFamily="2" charset="2"/>
              <a:buChar char="q"/>
            </a:pPr>
            <a:r>
              <a:rPr lang="en-US" sz="2800" dirty="0" smtClean="0">
                <a:latin typeface="Arial" pitchFamily="34" charset="0"/>
                <a:cs typeface="Arial" pitchFamily="34" charset="0"/>
              </a:rPr>
              <a:t>Be-headings </a:t>
            </a:r>
          </a:p>
          <a:p>
            <a:pPr>
              <a:buFont typeface="Wingdings" pitchFamily="2" charset="2"/>
              <a:buChar char="q"/>
            </a:pPr>
            <a:r>
              <a:rPr lang="en-US" sz="2800" dirty="0" smtClean="0">
                <a:latin typeface="Arial" pitchFamily="34" charset="0"/>
                <a:cs typeface="Arial" pitchFamily="34" charset="0"/>
              </a:rPr>
              <a:t>Cutting off ears, hands, etc. </a:t>
            </a:r>
          </a:p>
          <a:p>
            <a:pPr>
              <a:buFont typeface="Wingdings" pitchFamily="2" charset="2"/>
              <a:buChar char="q"/>
            </a:pPr>
            <a:endParaRPr lang="en-US" sz="2800" dirty="0">
              <a:latin typeface="Arial" pitchFamily="34" charset="0"/>
              <a:cs typeface="Arial" pitchFamily="34" charset="0"/>
            </a:endParaRPr>
          </a:p>
        </p:txBody>
      </p:sp>
    </p:spTree>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latin typeface="Arial" pitchFamily="34" charset="0"/>
                <a:cs typeface="Arial" pitchFamily="34" charset="0"/>
              </a:rPr>
              <a:t>Protection</a:t>
            </a:r>
            <a:r>
              <a:rPr lang="en-US" dirty="0" smtClean="0"/>
              <a:t> for Citizens</a:t>
            </a:r>
            <a:endParaRPr lang="en-US" dirty="0"/>
          </a:p>
        </p:txBody>
      </p:sp>
      <p:sp>
        <p:nvSpPr>
          <p:cNvPr id="3" name="TextBox 2"/>
          <p:cNvSpPr txBox="1"/>
          <p:nvPr/>
        </p:nvSpPr>
        <p:spPr>
          <a:xfrm>
            <a:off x="1295400" y="2057400"/>
            <a:ext cx="6781800" cy="3416320"/>
          </a:xfrm>
          <a:prstGeom prst="rect">
            <a:avLst/>
          </a:prstGeom>
          <a:noFill/>
        </p:spPr>
        <p:txBody>
          <a:bodyPr wrap="square" rtlCol="0">
            <a:spAutoFit/>
          </a:bodyPr>
          <a:lstStyle/>
          <a:p>
            <a:pPr>
              <a:buFont typeface="Wingdings" pitchFamily="2" charset="2"/>
              <a:buChar char="v"/>
            </a:pPr>
            <a:r>
              <a:rPr lang="en-US" sz="2400" dirty="0" smtClean="0">
                <a:latin typeface="Arial" pitchFamily="34" charset="0"/>
                <a:cs typeface="Arial" pitchFamily="34" charset="0"/>
              </a:rPr>
              <a:t>Insures we will not be cruelly punished</a:t>
            </a:r>
          </a:p>
          <a:p>
            <a:pPr>
              <a:buFont typeface="Wingdings" pitchFamily="2" charset="2"/>
              <a:buChar char="v"/>
            </a:pPr>
            <a:r>
              <a:rPr lang="en-US" sz="2400" dirty="0" smtClean="0">
                <a:latin typeface="Arial" pitchFamily="34" charset="0"/>
                <a:cs typeface="Arial" pitchFamily="34" charset="0"/>
              </a:rPr>
              <a:t>Insures that inmates will be punished by keeping them isolated not tortured</a:t>
            </a:r>
          </a:p>
          <a:p>
            <a:pPr>
              <a:buFont typeface="Wingdings" pitchFamily="2" charset="2"/>
              <a:buChar char="v"/>
            </a:pPr>
            <a:r>
              <a:rPr lang="en-US" sz="2400" dirty="0" smtClean="0">
                <a:latin typeface="Arial" pitchFamily="34" charset="0"/>
                <a:cs typeface="Arial" pitchFamily="34" charset="0"/>
              </a:rPr>
              <a:t>Excessive bail in the amendment insures that a criminal will be off the streets and show up to court </a:t>
            </a:r>
          </a:p>
          <a:p>
            <a:pPr>
              <a:buFont typeface="Wingdings" pitchFamily="2" charset="2"/>
              <a:buChar char="v"/>
            </a:pPr>
            <a:r>
              <a:rPr lang="en-US" sz="2400" dirty="0" smtClean="0">
                <a:latin typeface="Arial" pitchFamily="34" charset="0"/>
                <a:cs typeface="Arial" pitchFamily="34" charset="0"/>
              </a:rPr>
              <a:t>Excessive fines in the amendment insure that we will not be excessively charged by the government when issued fines payable to them. </a:t>
            </a:r>
            <a:endParaRPr lang="en-US" sz="2400" dirty="0">
              <a:latin typeface="Arial" pitchFamily="34" charset="0"/>
              <a:cs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latin typeface="Arial" pitchFamily="34" charset="0"/>
                <a:cs typeface="Arial" pitchFamily="34" charset="0"/>
              </a:rPr>
              <a:t>Personal</a:t>
            </a:r>
            <a:r>
              <a:rPr lang="en-US" dirty="0" smtClean="0"/>
              <a:t> Connection</a:t>
            </a:r>
            <a:endParaRPr lang="en-US" dirty="0"/>
          </a:p>
        </p:txBody>
      </p:sp>
      <p:sp>
        <p:nvSpPr>
          <p:cNvPr id="3" name="TextBox 2"/>
          <p:cNvSpPr txBox="1"/>
          <p:nvPr/>
        </p:nvSpPr>
        <p:spPr>
          <a:xfrm>
            <a:off x="1447800" y="2209800"/>
            <a:ext cx="6096000" cy="3108543"/>
          </a:xfrm>
          <a:prstGeom prst="rect">
            <a:avLst/>
          </a:prstGeom>
          <a:noFill/>
        </p:spPr>
        <p:txBody>
          <a:bodyPr wrap="square" rtlCol="0">
            <a:spAutoFit/>
          </a:bodyPr>
          <a:lstStyle/>
          <a:p>
            <a:r>
              <a:rPr lang="en-US" sz="2800" dirty="0" smtClean="0">
                <a:latin typeface="Arial" pitchFamily="34" charset="0"/>
                <a:cs typeface="Arial" pitchFamily="34" charset="0"/>
              </a:rPr>
              <a:t>This amendment along with the rest affect my voting and my political opinion on certain candidates. I vote for the person who will follow the original documents prepared by this government long ago. Especially the Constitution and the bill of rights. </a:t>
            </a:r>
            <a:endParaRPr lang="en-US" sz="2800" dirty="0">
              <a:latin typeface="Arial" pitchFamily="34" charset="0"/>
              <a:cs typeface="Arial" pitchFamily="34" charset="0"/>
            </a:endParaRPr>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67</TotalTime>
  <Words>373</Words>
  <Application>Microsoft Office PowerPoint</Application>
  <PresentationFormat>On-screen Show (4:3)</PresentationFormat>
  <Paragraphs>34</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Bill of Rights: Eighth Amendment</vt:lpstr>
      <vt:lpstr>PowerPoint Presentation</vt:lpstr>
      <vt:lpstr>Definition of Excessive bail</vt:lpstr>
      <vt:lpstr>Definition of Excessive Fines</vt:lpstr>
      <vt:lpstr>Definition of Cruel and Unusual:</vt:lpstr>
      <vt:lpstr>Protection for Prisoners Charge with Crime</vt:lpstr>
      <vt:lpstr>Protection for Citizens</vt:lpstr>
      <vt:lpstr>Personal Connection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Bill of Rights: Eighth Amendment</dc:title>
  <dc:creator>Heather</dc:creator>
  <cp:lastModifiedBy>AF</cp:lastModifiedBy>
  <cp:revision>8</cp:revision>
  <dcterms:created xsi:type="dcterms:W3CDTF">2012-06-24T00:24:07Z</dcterms:created>
  <dcterms:modified xsi:type="dcterms:W3CDTF">2012-06-24T04:20:32Z</dcterms:modified>
</cp:coreProperties>
</file>